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 id="2147483718" r:id="rId16"/>
    <p:sldMasterId id="2147483723" r:id="rId17"/>
    <p:sldMasterId id="2147483728" r:id="rId18"/>
    <p:sldMasterId id="2147483733" r:id="rId19"/>
    <p:sldMasterId id="2147483738" r:id="rId20"/>
    <p:sldMasterId id="2147483743" r:id="rId21"/>
    <p:sldMasterId id="2147483748" r:id="rId22"/>
    <p:sldMasterId id="2147483753" r:id="rId23"/>
    <p:sldMasterId id="2147483758" r:id="rId24"/>
    <p:sldMasterId id="2147483763" r:id="rId25"/>
    <p:sldMasterId id="2147483768" r:id="rId26"/>
    <p:sldMasterId id="2147483773" r:id="rId27"/>
    <p:sldMasterId id="2147483778" r:id="rId28"/>
    <p:sldMasterId id="2147483783" r:id="rId29"/>
  </p:sldMasterIdLst>
  <p:notesMasterIdLst>
    <p:notesMasterId r:id="rId31"/>
  </p:notesMasterIdLst>
  <p:sldIdLst>
    <p:sldId id="256" r:id="rId30"/>
    <p:sldId id="257" r:id="rId32"/>
    <p:sldId id="258" r:id="rId33"/>
    <p:sldId id="290" r:id="rId34"/>
    <p:sldId id="291" r:id="rId35"/>
    <p:sldId id="292" r:id="rId36"/>
    <p:sldId id="293" r:id="rId37"/>
    <p:sldId id="294" r:id="rId38"/>
    <p:sldId id="295" r:id="rId39"/>
    <p:sldId id="296" r:id="rId40"/>
    <p:sldId id="289"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Lst>
  <p:sldSz cx="9144000" cy="5143500" type="screen16x9"/>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4660"/>
  </p:normalViewPr>
  <p:slideViewPr>
    <p:cSldViewPr showGuides="1">
      <p:cViewPr varScale="1">
        <p:scale>
          <a:sx n="83" d="100"/>
          <a:sy n="83" d="100"/>
        </p:scale>
        <p:origin x="804"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2" Type="http://schemas.openxmlformats.org/officeDocument/2006/relationships/tags" Target="tags/tag40.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Master" Target="slideMasters/slideMaster6.xml"/><Relationship Id="rId69" Type="http://schemas.openxmlformats.org/officeDocument/2006/relationships/presProps" Target="presProps.xml"/><Relationship Id="rId68" Type="http://schemas.openxmlformats.org/officeDocument/2006/relationships/slide" Target="slides/slide38.xml"/><Relationship Id="rId67" Type="http://schemas.openxmlformats.org/officeDocument/2006/relationships/slide" Target="slides/slide37.xml"/><Relationship Id="rId66" Type="http://schemas.openxmlformats.org/officeDocument/2006/relationships/slide" Target="slides/slide36.xml"/><Relationship Id="rId65" Type="http://schemas.openxmlformats.org/officeDocument/2006/relationships/slide" Target="slides/slide35.xml"/><Relationship Id="rId64" Type="http://schemas.openxmlformats.org/officeDocument/2006/relationships/slide" Target="slides/slide34.xml"/><Relationship Id="rId63" Type="http://schemas.openxmlformats.org/officeDocument/2006/relationships/slide" Target="slides/slide33.xml"/><Relationship Id="rId62" Type="http://schemas.openxmlformats.org/officeDocument/2006/relationships/slide" Target="slides/slide32.xml"/><Relationship Id="rId61" Type="http://schemas.openxmlformats.org/officeDocument/2006/relationships/slide" Target="slides/slide31.xml"/><Relationship Id="rId60" Type="http://schemas.openxmlformats.org/officeDocument/2006/relationships/slide" Target="slides/slide30.xml"/><Relationship Id="rId6" Type="http://schemas.openxmlformats.org/officeDocument/2006/relationships/slideMaster" Target="slideMasters/slideMaster5.xml"/><Relationship Id="rId59" Type="http://schemas.openxmlformats.org/officeDocument/2006/relationships/slide" Target="slides/slide29.xml"/><Relationship Id="rId58" Type="http://schemas.openxmlformats.org/officeDocument/2006/relationships/slide" Target="slides/slide28.xml"/><Relationship Id="rId57" Type="http://schemas.openxmlformats.org/officeDocument/2006/relationships/slide" Target="slides/slide27.xml"/><Relationship Id="rId56" Type="http://schemas.openxmlformats.org/officeDocument/2006/relationships/slide" Target="slides/slide26.xml"/><Relationship Id="rId55" Type="http://schemas.openxmlformats.org/officeDocument/2006/relationships/slide" Target="slides/slide25.xml"/><Relationship Id="rId54" Type="http://schemas.openxmlformats.org/officeDocument/2006/relationships/slide" Target="slides/slide24.xml"/><Relationship Id="rId53" Type="http://schemas.openxmlformats.org/officeDocument/2006/relationships/slide" Target="slides/slide23.xml"/><Relationship Id="rId52" Type="http://schemas.openxmlformats.org/officeDocument/2006/relationships/slide" Target="slides/slide22.xml"/><Relationship Id="rId51" Type="http://schemas.openxmlformats.org/officeDocument/2006/relationships/slide" Target="slides/slide21.xml"/><Relationship Id="rId50" Type="http://schemas.openxmlformats.org/officeDocument/2006/relationships/slide" Target="slides/slide20.xml"/><Relationship Id="rId5" Type="http://schemas.openxmlformats.org/officeDocument/2006/relationships/slideMaster" Target="slideMasters/slideMaster4.xml"/><Relationship Id="rId49" Type="http://schemas.openxmlformats.org/officeDocument/2006/relationships/slide" Target="slides/slide19.xml"/><Relationship Id="rId48" Type="http://schemas.openxmlformats.org/officeDocument/2006/relationships/slide" Target="slides/slide18.xml"/><Relationship Id="rId47" Type="http://schemas.openxmlformats.org/officeDocument/2006/relationships/slide" Target="slides/slide17.xml"/><Relationship Id="rId46" Type="http://schemas.openxmlformats.org/officeDocument/2006/relationships/slide" Target="slides/slide16.xml"/><Relationship Id="rId45" Type="http://schemas.openxmlformats.org/officeDocument/2006/relationships/slide" Target="slides/slide15.xml"/><Relationship Id="rId44" Type="http://schemas.openxmlformats.org/officeDocument/2006/relationships/slide" Target="slides/slide14.xml"/><Relationship Id="rId43" Type="http://schemas.openxmlformats.org/officeDocument/2006/relationships/slide" Target="slides/slide13.xml"/><Relationship Id="rId42" Type="http://schemas.openxmlformats.org/officeDocument/2006/relationships/slide" Target="slides/slide12.xml"/><Relationship Id="rId41" Type="http://schemas.openxmlformats.org/officeDocument/2006/relationships/slide" Target="slides/slide11.xml"/><Relationship Id="rId40" Type="http://schemas.openxmlformats.org/officeDocument/2006/relationships/slide" Target="slides/slide10.xml"/><Relationship Id="rId4" Type="http://schemas.openxmlformats.org/officeDocument/2006/relationships/slideMaster" Target="slideMasters/slideMaster3.xml"/><Relationship Id="rId39" Type="http://schemas.openxmlformats.org/officeDocument/2006/relationships/slide" Target="slides/slide9.xml"/><Relationship Id="rId38" Type="http://schemas.openxmlformats.org/officeDocument/2006/relationships/slide" Target="slides/slide8.xml"/><Relationship Id="rId37" Type="http://schemas.openxmlformats.org/officeDocument/2006/relationships/slide" Target="slides/slide7.xml"/><Relationship Id="rId36" Type="http://schemas.openxmlformats.org/officeDocument/2006/relationships/slide" Target="slides/slide6.xml"/><Relationship Id="rId35" Type="http://schemas.openxmlformats.org/officeDocument/2006/relationships/slide" Target="slides/slide5.xml"/><Relationship Id="rId34" Type="http://schemas.openxmlformats.org/officeDocument/2006/relationships/slide" Target="slides/slide4.xml"/><Relationship Id="rId33" Type="http://schemas.openxmlformats.org/officeDocument/2006/relationships/slide" Target="slides/slide3.xml"/><Relationship Id="rId32" Type="http://schemas.openxmlformats.org/officeDocument/2006/relationships/slide" Target="slides/slide2.xml"/><Relationship Id="rId31" Type="http://schemas.openxmlformats.org/officeDocument/2006/relationships/notesMaster" Target="notesMasters/notesMaster1.xml"/><Relationship Id="rId30"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7.png"/><Relationship Id="rId2" Type="http://schemas.openxmlformats.org/officeDocument/2006/relationships/tags" Target="../tags/tag15.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8.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1.xml"/><Relationship Id="rId3" Type="http://schemas.openxmlformats.org/officeDocument/2006/relationships/image" Target="../media/image20.png"/><Relationship Id="rId2" Type="http://schemas.openxmlformats.org/officeDocument/2006/relationships/tags" Target="../tags/tag20.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5.xml"/><Relationship Id="rId3" Type="http://schemas.openxmlformats.org/officeDocument/2006/relationships/image" Target="../media/image21.png"/><Relationship Id="rId2" Type="http://schemas.openxmlformats.org/officeDocument/2006/relationships/tags" Target="../tags/tag2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9.xml"/><Relationship Id="rId3"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53.xml"/><Relationship Id="rId3" Type="http://schemas.openxmlformats.org/officeDocument/2006/relationships/image" Target="../media/image23.png"/><Relationship Id="rId2" Type="http://schemas.openxmlformats.org/officeDocument/2006/relationships/tags" Target="../tags/tag26.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24.png"/><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25.png"/><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6.xml"/><Relationship Id="rId2" Type="http://schemas.openxmlformats.org/officeDocument/2006/relationships/image" Target="../media/image2.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1.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3.xml"/><Relationship Id="rId2" Type="http://schemas.openxmlformats.org/officeDocument/2006/relationships/image" Target="../media/image2.png"/><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tags" Target="../tags/tag29.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89.xml"/><Relationship Id="rId3" Type="http://schemas.openxmlformats.org/officeDocument/2006/relationships/image" Target="../media/image11.png"/><Relationship Id="rId2" Type="http://schemas.openxmlformats.org/officeDocument/2006/relationships/tags" Target="../tags/tag31.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93.xml"/><Relationship Id="rId3" Type="http://schemas.openxmlformats.org/officeDocument/2006/relationships/image" Target="../media/image10.png"/><Relationship Id="rId2" Type="http://schemas.openxmlformats.org/officeDocument/2006/relationships/tags" Target="../tags/tag33.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97.xml"/><Relationship Id="rId3" Type="http://schemas.openxmlformats.org/officeDocument/2006/relationships/image" Target="../media/image26.png"/><Relationship Id="rId2" Type="http://schemas.openxmlformats.org/officeDocument/2006/relationships/tags" Target="../tags/tag35.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01.xml"/><Relationship Id="rId3" Type="http://schemas.openxmlformats.org/officeDocument/2006/relationships/image" Target="../media/image27.png"/><Relationship Id="rId2" Type="http://schemas.openxmlformats.org/officeDocument/2006/relationships/tags" Target="../tags/tag37.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05.xml"/><Relationship Id="rId3" Type="http://schemas.openxmlformats.org/officeDocument/2006/relationships/image" Target="../media/image28.png"/><Relationship Id="rId2" Type="http://schemas.openxmlformats.org/officeDocument/2006/relationships/tags" Target="../tags/tag39.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0.xml"/><Relationship Id="rId2" Type="http://schemas.openxmlformats.org/officeDocument/2006/relationships/image" Target="../media/image2.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tags" Target="../tags/tag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tags" Target="../tags/tag9.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536683"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中介类公司的数字化转型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2862322"/>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保险中介公司正在向依托场景与流量的新型数字化保险中介平台转型。即所谓的保险中介</a:t>
            </a:r>
            <a:r>
              <a:rPr lang="en-US" altLang="zh-CN" dirty="0">
                <a:solidFill>
                  <a:schemeClr val="tx1"/>
                </a:solidFill>
                <a:latin typeface="微软雅黑" panose="020B0503020204020204" charset="-122"/>
                <a:ea typeface="微软雅黑" panose="020B0503020204020204" charset="-122"/>
                <a:sym typeface="+mn-ea"/>
              </a:rPr>
              <a:t>3.0</a:t>
            </a:r>
            <a:r>
              <a:rPr lang="zh-CN" altLang="en-US" dirty="0">
                <a:solidFill>
                  <a:schemeClr val="tx1"/>
                </a:solidFill>
                <a:latin typeface="微软雅黑" panose="020B0503020204020204" charset="-122"/>
                <a:ea typeface="微软雅黑" panose="020B0503020204020204" charset="-122"/>
                <a:sym typeface="+mn-ea"/>
              </a:rPr>
              <a:t>时代，中介公司将通过互联网平台切入碎片化场景，搭建场景下的保险渠道，延伸客户触达的同时反哺保险产品的研发与销售。</a:t>
            </a:r>
            <a:endParaRPr lang="en-US" alt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保险中介类公司的现状</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buFont typeface="Wingdings" panose="05000000000000000000" pitchFamily="2" charset="2"/>
              <a:buChar char=""/>
              <a:tabLst>
                <a:tab pos="198120" algn="l"/>
              </a:tabLst>
            </a:pP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34290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保险中介类公司的挑战</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19812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黑白色的标志&#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2444598"/>
            <a:ext cx="2376264" cy="23811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0"/>
            <a:ext cx="9155015" cy="1444513"/>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715066" cy="1236364"/>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项目七 任务二 保险精准营销</a:t>
            </a:r>
            <a:endPar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任务三 保险精准定价</a:t>
            </a:r>
            <a:endParaRPr lang="en-US" altLang="zh-CN"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347864" y="2871150"/>
            <a:ext cx="3208665"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主讲教师：年艳 郭倩雯</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395536" y="1347614"/>
            <a:ext cx="4654995" cy="738876"/>
            <a:chOff x="2987824" y="1179392"/>
            <a:chExt cx="465499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8" y="1317998"/>
              <a:ext cx="373655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精准营销概念</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95536" y="2231081"/>
            <a:ext cx="5015035" cy="738876"/>
            <a:chOff x="2987824" y="2192914"/>
            <a:chExt cx="50150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268" y="2331520"/>
              <a:ext cx="409659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保险精准营销策略</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95536" y="3114548"/>
            <a:ext cx="5159052" cy="738876"/>
            <a:chOff x="2987824" y="3201026"/>
            <a:chExt cx="5159052"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268" y="3339632"/>
              <a:ext cx="4240608"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保险精准营销优势</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860032" y="1347614"/>
            <a:ext cx="4654995" cy="738876"/>
            <a:chOff x="2987824" y="1179392"/>
            <a:chExt cx="4654995" cy="738876"/>
          </a:xfrm>
        </p:grpSpPr>
        <p:grpSp>
          <p:nvGrpSpPr>
            <p:cNvPr id="24" name="组合 23"/>
            <p:cNvGrpSpPr/>
            <p:nvPr/>
          </p:nvGrpSpPr>
          <p:grpSpPr>
            <a:xfrm>
              <a:off x="2987824" y="1179392"/>
              <a:ext cx="738875" cy="738876"/>
              <a:chOff x="2498710" y="2311467"/>
              <a:chExt cx="1748840" cy="1748840"/>
            </a:xfrm>
          </p:grpSpPr>
          <p:sp>
            <p:nvSpPr>
              <p:cNvPr id="27" name="椭圆 26"/>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zh-CN" altLang="en-US" sz="2400" b="1" dirty="0">
                  <a:latin typeface="微软雅黑" panose="020B0503020204020204" charset="-122"/>
                  <a:ea typeface="微软雅黑" panose="020B0503020204020204" charset="-122"/>
                </a:endParaRPr>
              </a:p>
            </p:txBody>
          </p:sp>
          <p:sp>
            <p:nvSpPr>
              <p:cNvPr id="28" name="椭圆 27"/>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5" name="文本框 8"/>
            <p:cNvSpPr txBox="1"/>
            <p:nvPr/>
          </p:nvSpPr>
          <p:spPr>
            <a:xfrm>
              <a:off x="3906268" y="1317998"/>
              <a:ext cx="373655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精准定价概念</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6" name="直接连接符 25"/>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860032" y="2231081"/>
            <a:ext cx="5015035" cy="738876"/>
            <a:chOff x="2987824" y="2192914"/>
            <a:chExt cx="5015035" cy="738876"/>
          </a:xfrm>
        </p:grpSpPr>
        <p:grpSp>
          <p:nvGrpSpPr>
            <p:cNvPr id="30" name="组合 29"/>
            <p:cNvGrpSpPr/>
            <p:nvPr/>
          </p:nvGrpSpPr>
          <p:grpSpPr>
            <a:xfrm>
              <a:off x="2987824" y="2192914"/>
              <a:ext cx="738875" cy="738876"/>
              <a:chOff x="2498710" y="2311467"/>
              <a:chExt cx="1748840" cy="1748840"/>
            </a:xfrm>
          </p:grpSpPr>
          <p:sp>
            <p:nvSpPr>
              <p:cNvPr id="33" name="椭圆 32"/>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5</a:t>
                </a:r>
                <a:endParaRPr lang="zh-CN" altLang="en-US" sz="2400" b="1" dirty="0">
                  <a:latin typeface="微软雅黑" panose="020B0503020204020204" charset="-122"/>
                  <a:ea typeface="微软雅黑" panose="020B0503020204020204" charset="-122"/>
                </a:endParaRPr>
              </a:p>
            </p:txBody>
          </p:sp>
          <p:sp>
            <p:nvSpPr>
              <p:cNvPr id="34" name="椭圆 33"/>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1" name="文本框 8"/>
            <p:cNvSpPr txBox="1"/>
            <p:nvPr/>
          </p:nvSpPr>
          <p:spPr>
            <a:xfrm>
              <a:off x="3906268" y="2331520"/>
              <a:ext cx="409659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保险精准定价策略</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2" name="直接连接符 31"/>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4860032" y="3114548"/>
            <a:ext cx="5159052" cy="738876"/>
            <a:chOff x="2987824" y="3201026"/>
            <a:chExt cx="5159052" cy="738876"/>
          </a:xfrm>
        </p:grpSpPr>
        <p:grpSp>
          <p:nvGrpSpPr>
            <p:cNvPr id="36" name="组合 35"/>
            <p:cNvGrpSpPr/>
            <p:nvPr/>
          </p:nvGrpSpPr>
          <p:grpSpPr>
            <a:xfrm>
              <a:off x="2987824" y="3201026"/>
              <a:ext cx="738875" cy="738876"/>
              <a:chOff x="2498710" y="2311467"/>
              <a:chExt cx="1748840" cy="1748840"/>
            </a:xfrm>
          </p:grpSpPr>
          <p:sp>
            <p:nvSpPr>
              <p:cNvPr id="39" name="椭圆 38"/>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6</a:t>
                </a:r>
                <a:endParaRPr lang="zh-CN" altLang="en-US" sz="2400" b="1" dirty="0">
                  <a:latin typeface="微软雅黑" panose="020B0503020204020204" charset="-122"/>
                  <a:ea typeface="微软雅黑" panose="020B0503020204020204" charset="-122"/>
                </a:endParaRPr>
              </a:p>
            </p:txBody>
          </p:sp>
          <p:sp>
            <p:nvSpPr>
              <p:cNvPr id="40" name="椭圆 39"/>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37" name="文本框 8"/>
            <p:cNvSpPr txBox="1"/>
            <p:nvPr/>
          </p:nvSpPr>
          <p:spPr>
            <a:xfrm>
              <a:off x="3906268" y="3339632"/>
              <a:ext cx="4240608"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保险精准定价优势</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38" name="直接连接符 37"/>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337502" y="116262"/>
            <a:ext cx="5184755" cy="549275"/>
          </a:xfrm>
        </p:spPr>
        <p:txBody>
          <a:bodyPr>
            <a:normAutofit/>
          </a:bodyPr>
          <a:lstStyle/>
          <a:p>
            <a:pPr algn="ctr">
              <a:lnSpc>
                <a:spcPct val="120000"/>
              </a:lnSpc>
            </a:pPr>
            <a:r>
              <a:rPr lang="zh-CN" altLang="en-US" sz="2700" b="1" dirty="0">
                <a:solidFill>
                  <a:srgbClr val="936419"/>
                </a:solidFill>
                <a:latin typeface="微软雅黑" panose="020B0503020204020204" charset="-122"/>
                <a:ea typeface="微软雅黑" panose="020B0503020204020204" charset="-122"/>
                <a:cs typeface="+mn-cs"/>
              </a:rPr>
              <a:t>保险精准营销</a:t>
            </a:r>
            <a:r>
              <a:rPr lang="en-US" altLang="zh-CN" sz="2700" b="1" dirty="0">
                <a:solidFill>
                  <a:srgbClr val="936419"/>
                </a:solidFill>
                <a:latin typeface="微软雅黑" panose="020B0503020204020204" charset="-122"/>
                <a:ea typeface="微软雅黑" panose="020B0503020204020204" charset="-122"/>
                <a:cs typeface="+mn-cs"/>
              </a:rPr>
              <a:t>&amp;</a:t>
            </a:r>
            <a:r>
              <a:rPr lang="zh-CN" altLang="en-US" sz="2700" b="1" dirty="0">
                <a:solidFill>
                  <a:srgbClr val="936419"/>
                </a:solidFill>
                <a:latin typeface="微软雅黑" panose="020B0503020204020204" charset="-122"/>
                <a:ea typeface="微软雅黑" panose="020B0503020204020204" charset="-122"/>
                <a:cs typeface="+mn-cs"/>
              </a:rPr>
              <a:t>保险精定价</a:t>
            </a:r>
            <a:endParaRPr lang="en-US" altLang="zh-CN"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4" y="1275715"/>
            <a:ext cx="4104635"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sz="1800" kern="100" dirty="0">
                <a:effectLst/>
                <a:ea typeface="微软雅黑" panose="020B0503020204020204" charset="-122"/>
                <a:cs typeface="微软雅黑" panose="020B0503020204020204" charset="-122"/>
              </a:rPr>
              <a:t>传统保险营销业务的流程是怎么样的？</a:t>
            </a:r>
            <a:endParaRPr lang="zh-CN" altLang="en-US"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770829" y="1635646"/>
            <a:ext cx="2579370" cy="25793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平安财险是如何根据车主不同阶段推荐不同的保险产品？</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6" name="标题 5"/>
          <p:cNvSpPr>
            <a:spLocks noGrp="1"/>
          </p:cNvSpPr>
          <p:nvPr>
            <p:ph type="ctrTitle"/>
          </p:nvPr>
        </p:nvSpPr>
        <p:spPr/>
        <p:txBody>
          <a:bodyPr/>
          <a:lstStyle/>
          <a:p>
            <a:endParaRPr lang="zh-CN" altLang="en-US"/>
          </a:p>
        </p:txBody>
      </p:sp>
      <p:sp>
        <p:nvSpPr>
          <p:cNvPr id="9" name="标题 5"/>
          <p:cNvSpPr txBox="1"/>
          <p:nvPr/>
        </p:nvSpPr>
        <p:spPr>
          <a:xfrm>
            <a:off x="337740" y="72814"/>
            <a:ext cx="5184755"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2700" b="1" dirty="0">
                <a:solidFill>
                  <a:srgbClr val="936419"/>
                </a:solidFill>
                <a:latin typeface="微软雅黑" panose="020B0503020204020204" charset="-122"/>
                <a:ea typeface="微软雅黑" panose="020B0503020204020204" charset="-122"/>
                <a:cs typeface="+mn-cs"/>
              </a:rPr>
              <a:t>保险精准营销</a:t>
            </a:r>
            <a:r>
              <a:rPr lang="en-US" altLang="zh-CN" sz="2700" b="1" dirty="0">
                <a:solidFill>
                  <a:srgbClr val="936419"/>
                </a:solidFill>
                <a:latin typeface="微软雅黑" panose="020B0503020204020204" charset="-122"/>
                <a:ea typeface="微软雅黑" panose="020B0503020204020204" charset="-122"/>
                <a:cs typeface="+mn-cs"/>
              </a:rPr>
              <a:t>&amp;</a:t>
            </a:r>
            <a:r>
              <a:rPr lang="zh-CN" altLang="en-US" sz="2700" b="1" dirty="0">
                <a:solidFill>
                  <a:srgbClr val="936419"/>
                </a:solidFill>
                <a:latin typeface="微软雅黑" panose="020B0503020204020204" charset="-122"/>
                <a:ea typeface="微软雅黑" panose="020B0503020204020204" charset="-122"/>
                <a:cs typeface="+mn-cs"/>
              </a:rPr>
              <a:t>保险精定价</a:t>
            </a:r>
            <a:endParaRPr lang="en-US" altLang="zh-CN"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保险精准营销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636270" y="1019270"/>
            <a:ext cx="7871460" cy="2541080"/>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在以数据为生产资料的保险业，保险公司只有通过深度挖掘海量数据，据此对客户实行差异化销售和管理，将以保单为中心的传统营销模式，慢慢转变成以客户为中心、以服务为核心的精准营销模式，才能有效提升保险公司的营销质效，对行业的发展起到有力的推动作用。</a:t>
            </a:r>
            <a:endParaRPr lang="en-US" alt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微软雅黑" panose="020B0503020204020204" charset="-122"/>
              </a:rPr>
              <a:t>精准营销概念</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形用户界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817432"/>
            <a:ext cx="3240360" cy="18973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保险精准营销策略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636270" y="1408629"/>
            <a:ext cx="7871460" cy="2125582"/>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精准营销就是把合适的产品，在合适的时间，用合适的方式，卖给合适的人。</a:t>
            </a: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endParaRPr lang="en-US" altLang="zh-CN"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市场细分</a:t>
            </a:r>
            <a:endParaRPr lang="en-US" altLang="zh-CN"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Times New Roman" panose="02020603050405020304" pitchFamily="18" charset="0"/>
              </a:rPr>
              <a:t>目标市场</a:t>
            </a:r>
            <a:endParaRPr lang="en-US" altLang="zh-CN" sz="1800" kern="100" dirty="0">
              <a:effectLst/>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市场定位</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2257836"/>
            <a:ext cx="4057177" cy="22582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保险精准营销优势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636270" y="1115730"/>
            <a:ext cx="7871460" cy="3787575"/>
          </a:xfrm>
          <a:prstGeom prst="rect">
            <a:avLst/>
          </a:prstGeom>
          <a:noFill/>
        </p:spPr>
        <p:txBody>
          <a:bodyPr wrap="square" rtlCol="0" anchor="t">
            <a:spAutoFit/>
          </a:bodyPr>
          <a:lstStyle/>
          <a:p>
            <a:pPr algn="l">
              <a:lnSpc>
                <a:spcPct val="150000"/>
              </a:lnSpc>
            </a:pPr>
            <a:r>
              <a:rPr lang="en-US" altLang="zh-CN" dirty="0">
                <a:latin typeface="微软雅黑" panose="020B0503020204020204" charset="-122"/>
                <a:ea typeface="微软雅黑" panose="020B0503020204020204" charset="-122"/>
                <a:sym typeface="+mn-ea"/>
              </a:rPr>
              <a:t>      </a:t>
            </a:r>
            <a:r>
              <a:rPr lang="zh-CN" altLang="en-US" dirty="0">
                <a:solidFill>
                  <a:schemeClr val="tx1"/>
                </a:solidFill>
                <a:latin typeface="微软雅黑" panose="020B0503020204020204" charset="-122"/>
                <a:ea typeface="微软雅黑" panose="020B0503020204020204" charset="-122"/>
                <a:sym typeface="+mn-ea"/>
              </a:rPr>
              <a:t>精确营销不是盲目营销，而是用大数据分析技术来挖掘和收集用户的需求，并利用这些分析的数据对服务的过程进行优化与改善，从而做到服务质量的提升。</a:t>
            </a:r>
            <a:endParaRPr lang="en-US" altLang="zh-CN"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受众精确</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业务效果精细化</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新的广告营销方式</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在为客户承保价格环节</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有利于提升服务品质</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a:p>
            <a:pPr marL="285750" indent="-285750">
              <a:lnSpc>
                <a:spcPct val="150000"/>
              </a:lnSpc>
              <a:buFont typeface="Wingdings" panose="05000000000000000000" charset="0"/>
              <a:buChar char="Ø"/>
            </a:pPr>
            <a:r>
              <a:rPr lang="zh-CN" altLang="en-US" kern="100" dirty="0">
                <a:latin typeface="Calibri" panose="020F0502020204030204" pitchFamily="34" charset="0"/>
                <a:ea typeface="微软雅黑" panose="020B0503020204020204" charset="-122"/>
                <a:cs typeface="Times New Roman" panose="02020603050405020304" pitchFamily="18" charset="0"/>
              </a:rPr>
              <a:t>智能投保</a:t>
            </a:r>
            <a:endParaRPr lang="zh-CN" altLang="en-US" kern="100" dirty="0">
              <a:latin typeface="Calibri" panose="020F0502020204030204" pitchFamily="34" charset="0"/>
              <a:ea typeface="微软雅黑" panose="020B0503020204020204"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表, 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2355726"/>
            <a:ext cx="2914800" cy="22099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715066"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项目七 任务一 保险行业数字化转型</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3208665"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主讲教师：年艳 郭倩雯</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lt"/>
              </a:rPr>
              <a:t>保险精准营销</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822960"/>
            <a:ext cx="7871460" cy="458908"/>
          </a:xfrm>
          <a:prstGeom prst="rect">
            <a:avLst/>
          </a:prstGeom>
          <a:noFill/>
        </p:spPr>
        <p:txBody>
          <a:bodyPr wrap="square" rtlCol="0" anchor="t">
            <a:spAutoFit/>
          </a:bodyPr>
          <a:lstStyle/>
          <a:p>
            <a:pPr algn="l">
              <a:lnSpc>
                <a:spcPct val="150000"/>
              </a:lnSpc>
            </a:pPr>
            <a:r>
              <a:rPr lang="zh-CN" b="1" dirty="0">
                <a:solidFill>
                  <a:schemeClr val="accent6"/>
                </a:solidFill>
                <a:latin typeface="微软雅黑" panose="020B0503020204020204" charset="-122"/>
                <a:ea typeface="微软雅黑" panose="020B0503020204020204" charset="-122"/>
                <a:sym typeface="+mn-ea"/>
              </a:rPr>
              <a:t>案例分析：</a:t>
            </a:r>
            <a:r>
              <a:rPr lang="zh-CN" altLang="en-US" b="1" dirty="0">
                <a:solidFill>
                  <a:schemeClr val="accent6"/>
                </a:solidFill>
                <a:latin typeface="微软雅黑" panose="020B0503020204020204" charset="-122"/>
                <a:ea typeface="微软雅黑" panose="020B0503020204020204" charset="-122"/>
                <a:sym typeface="+mn-ea"/>
              </a:rPr>
              <a:t>中意人寿保险通过精准营销方案，销售额提升</a:t>
            </a:r>
            <a:r>
              <a:rPr lang="en-US" altLang="zh-CN" b="1" dirty="0">
                <a:solidFill>
                  <a:schemeClr val="accent6"/>
                </a:solidFill>
                <a:latin typeface="微软雅黑" panose="020B0503020204020204" charset="-122"/>
                <a:ea typeface="微软雅黑" panose="020B0503020204020204" charset="-122"/>
                <a:sym typeface="+mn-ea"/>
              </a:rPr>
              <a:t>5%</a:t>
            </a:r>
            <a:endParaRPr lang="zh-CN" b="1" dirty="0">
              <a:latin typeface="微软雅黑" panose="020B0503020204020204" charset="-122"/>
              <a:ea typeface="微软雅黑" panose="020B0503020204020204" charset="-122"/>
              <a:sym typeface="+mn-ea"/>
            </a:endParaRPr>
          </a:p>
        </p:txBody>
      </p:sp>
      <p:pic>
        <p:nvPicPr>
          <p:cNvPr id="2" name="图片 1"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83568" y="1439348"/>
            <a:ext cx="7069923" cy="3466158"/>
          </a:xfrm>
          <a:prstGeom prst="rect">
            <a:avLst/>
          </a:prstGeom>
          <a:noFill/>
        </p:spPr>
      </p:pic>
      <p:sp>
        <p:nvSpPr>
          <p:cNvPr id="4" name="单圆角矩形 22"/>
          <p:cNvSpPr/>
          <p:nvPr>
            <p:custDataLst>
              <p:tags r:id="rId2"/>
            </p:custDataLst>
          </p:nvPr>
        </p:nvSpPr>
        <p:spPr>
          <a:xfrm>
            <a:off x="611560" y="1376045"/>
            <a:ext cx="7344816" cy="35655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精准定价概念</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0470" y="1066984"/>
            <a:ext cx="7871460" cy="2541080"/>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保险定价能力是保险公司的核心竞争力。在互联网技术广泛应用的条件下，大数据、云计算、区块链技术赋能保险，对保险产品的定价精准性发挥着重要作用。保险产品定价与大数法则有关，而大数法则又与大数据密切相关。</a:t>
            </a:r>
            <a:endParaRPr lang="en-US" alt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微软雅黑" panose="020B0503020204020204" charset="-122"/>
              </a:rPr>
              <a:t>精准定价概念</a:t>
            </a:r>
            <a:endParaRPr lang="zh-CN" dirty="0">
              <a:solidFill>
                <a:schemeClr val="tx1"/>
              </a:solidFill>
              <a:latin typeface="微软雅黑" panose="020B0503020204020204" charset="-122"/>
              <a:ea typeface="微软雅黑" panose="020B0503020204020204" charset="-122"/>
              <a:sym typeface="+mn-ea"/>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桌子, 木, 水, 椅子&#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787774"/>
            <a:ext cx="3095648" cy="20281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保险精准定价策略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3372077"/>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大多数保险公司已达成共识：车是由人来开的，在车险的风险因素中，人的因素影响更大，对从人因素掌握越多，风险预估越精准，越来越多的公司已把从人因素的应用列入战略考量，未来是大势所趋。</a:t>
            </a:r>
            <a:endParaRPr lang="en-US" alt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车险</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健康险</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家财险</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航延险</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伞, 装饰品, 游戏机, 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288" y="2427734"/>
            <a:ext cx="3283119" cy="23535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保险精准定价优势</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2651816"/>
          </a:xfrm>
          <a:prstGeom prst="rect">
            <a:avLst/>
          </a:prstGeom>
          <a:noFill/>
        </p:spPr>
        <p:txBody>
          <a:bodyPr wrap="square" rtlCol="0" anchor="t">
            <a:spAutoFit/>
          </a:bodyPr>
          <a:lstStyle/>
          <a:p>
            <a:pPr algn="l">
              <a:lnSpc>
                <a:spcPct val="150000"/>
              </a:lnSpc>
            </a:pPr>
            <a:r>
              <a:rPr lang="zh-CN" altLang="zh-CN" sz="2000" b="1" dirty="0">
                <a:solidFill>
                  <a:schemeClr val="accent6"/>
                </a:solidFill>
                <a:latin typeface="微软雅黑" panose="020B0503020204020204" charset="-122"/>
                <a:ea typeface="微软雅黑" panose="020B0503020204020204" charset="-122"/>
                <a:sym typeface="+mn-ea"/>
              </a:rPr>
              <a:t>发起抢答：</a:t>
            </a:r>
            <a:r>
              <a:rPr lang="en-US" altLang="zh-CN" b="1" dirty="0" err="1">
                <a:solidFill>
                  <a:schemeClr val="tx1"/>
                </a:solidFill>
                <a:latin typeface="微软雅黑" panose="020B0503020204020204" charset="-122"/>
                <a:ea typeface="微软雅黑" panose="020B0503020204020204" charset="-122"/>
                <a:sym typeface="+mn-ea"/>
              </a:rPr>
              <a:t>大数据在</a:t>
            </a:r>
            <a:r>
              <a:rPr lang="zh-CN" altLang="en-US" b="1" dirty="0">
                <a:solidFill>
                  <a:schemeClr val="tx1"/>
                </a:solidFill>
                <a:latin typeface="微软雅黑" panose="020B0503020204020204" charset="-122"/>
                <a:ea typeface="微软雅黑" panose="020B0503020204020204" charset="-122"/>
                <a:sym typeface="+mn-ea"/>
              </a:rPr>
              <a:t>精准定价</a:t>
            </a:r>
            <a:r>
              <a:rPr lang="en-US" altLang="zh-CN" b="1" dirty="0" err="1">
                <a:solidFill>
                  <a:schemeClr val="tx1"/>
                </a:solidFill>
                <a:latin typeface="微软雅黑" panose="020B0503020204020204" charset="-122"/>
                <a:ea typeface="微软雅黑" panose="020B0503020204020204" charset="-122"/>
                <a:sym typeface="+mn-ea"/>
              </a:rPr>
              <a:t>业务中的优势</a:t>
            </a:r>
            <a:r>
              <a:rPr lang="zh-CN" altLang="en-US" b="1" dirty="0">
                <a:solidFill>
                  <a:schemeClr val="tx1"/>
                </a:solidFill>
                <a:latin typeface="微软雅黑" panose="020B0503020204020204" charset="-122"/>
                <a:ea typeface="微软雅黑" panose="020B0503020204020204" charset="-122"/>
                <a:sym typeface="+mn-ea"/>
              </a:rPr>
              <a:t>？</a:t>
            </a:r>
            <a:endParaRPr lang="zh-CN" alt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r>
              <a:rPr lang="zh-CN" altLang="en-US" dirty="0">
                <a:solidFill>
                  <a:schemeClr val="tx1"/>
                </a:solidFill>
                <a:latin typeface="微软雅黑" panose="020B0503020204020204" charset="-122"/>
                <a:ea typeface="微软雅黑" panose="020B0503020204020204" charset="-122"/>
                <a:sym typeface="+mn-ea"/>
              </a:rPr>
              <a:t>通过精准定价，为保险服务客户带来了众多积极影响，主要优势在于</a:t>
            </a:r>
            <a:r>
              <a:rPr lang="zh-CN" altLang="zh-CN" dirty="0">
                <a:solidFill>
                  <a:schemeClr val="tx1"/>
                </a:solidFill>
                <a:latin typeface="微软雅黑" panose="020B0503020204020204" charset="-122"/>
                <a:ea typeface="微软雅黑" panose="020B0503020204020204" charset="-122"/>
                <a:sym typeface="+mn-ea"/>
              </a:rPr>
              <a:t>：</a:t>
            </a:r>
            <a:endParaRPr lang="en-US" alt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alt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250000"/>
              </a:lnSpc>
              <a:buFont typeface="Wingdings" panose="05000000000000000000" charset="0"/>
              <a:buChar char="Ø"/>
            </a:pPr>
            <a:r>
              <a:rPr lang="zh-CN" altLang="en-US" dirty="0">
                <a:solidFill>
                  <a:schemeClr val="tx1"/>
                </a:solidFill>
                <a:latin typeface="微软雅黑" panose="020B0503020204020204" charset="-122"/>
                <a:ea typeface="微软雅黑" panose="020B0503020204020204" charset="-122"/>
                <a:sym typeface="+mn-ea"/>
              </a:rPr>
              <a:t>对个体更具有针对性</a:t>
            </a:r>
            <a:endParaRPr lang="zh-CN" altLang="en-US" dirty="0">
              <a:solidFill>
                <a:schemeClr val="tx1"/>
              </a:solidFill>
              <a:latin typeface="微软雅黑" panose="020B0503020204020204" charset="-122"/>
              <a:ea typeface="微软雅黑" panose="020B0503020204020204" charset="-122"/>
              <a:sym typeface="+mn-ea"/>
            </a:endParaRPr>
          </a:p>
          <a:p>
            <a:pPr marL="285750" indent="-285750" algn="l" fontAlgn="auto">
              <a:lnSpc>
                <a:spcPct val="250000"/>
              </a:lnSpc>
              <a:buFont typeface="Wingdings" panose="05000000000000000000" charset="0"/>
              <a:buChar char="Ø"/>
            </a:pPr>
            <a:r>
              <a:rPr lang="zh-CN" altLang="en-US" dirty="0">
                <a:solidFill>
                  <a:schemeClr val="tx1"/>
                </a:solidFill>
                <a:latin typeface="微软雅黑" panose="020B0503020204020204" charset="-122"/>
                <a:ea typeface="微软雅黑" panose="020B0503020204020204" charset="-122"/>
                <a:sym typeface="+mn-ea"/>
              </a:rPr>
              <a:t>对客户更注重多样性</a:t>
            </a:r>
            <a:endParaRPr lang="zh-CN" altLang="en-US" dirty="0">
              <a:solidFill>
                <a:schemeClr val="tx1"/>
              </a:solidFill>
              <a:latin typeface="微软雅黑" panose="020B0503020204020204" charset="-122"/>
              <a:ea typeface="微软雅黑" panose="020B0503020204020204" charset="-122"/>
              <a:sym typeface="+mn-ea"/>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211960" y="2042230"/>
            <a:ext cx="4002405" cy="27908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176644"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rgbClr val="936419"/>
                </a:solidFill>
                <a:latin typeface="微软雅黑" panose="020B0503020204020204" charset="-122"/>
                <a:ea typeface="微软雅黑" panose="020B0503020204020204" charset="-122"/>
                <a:cs typeface="+mn-cs"/>
                <a:sym typeface="+mn-ea"/>
              </a:rPr>
              <a:t>保险精准定价优势车险综合改革，从“车”到“人”的精准定价</a:t>
            </a:r>
            <a:endParaRPr lang="zh-CN" altLang="en-US" sz="20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1705403"/>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大多数保险公司已达成共识：车是由人来开的，在车险的风险因素中，人的因素影响更大，对从人因素掌握越多，风险预估越精准，越来越多的公司已把从人因素的应用列入战略考量，未来是大势所趋。</a:t>
            </a:r>
            <a:endParaRPr lang="zh-CN" altLang="zh-CN" dirty="0">
              <a:solidFill>
                <a:schemeClr val="tx1"/>
              </a:solidFill>
              <a:latin typeface="微软雅黑" panose="020B0503020204020204" charset="-122"/>
              <a:ea typeface="微软雅黑" panose="020B0503020204020204" charset="-122"/>
              <a:sym typeface="+mn-ea"/>
            </a:endParaRPr>
          </a:p>
          <a:p>
            <a:pPr indent="0" algn="l" fontAlgn="auto">
              <a:lnSpc>
                <a:spcPct val="150000"/>
              </a:lnSpc>
              <a:buFont typeface="Wingdings" panose="05000000000000000000" charset="0"/>
              <a:buNone/>
            </a:pPr>
            <a:endParaRPr lang="zh-CN" altLang="zh-CN" dirty="0">
              <a:solidFill>
                <a:schemeClr val="tx1"/>
              </a:solidFill>
              <a:latin typeface="微软雅黑" panose="020B0503020204020204" charset="-122"/>
              <a:ea typeface="微软雅黑" panose="020B0503020204020204" charset="-122"/>
              <a:sym typeface="+mn-ea"/>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示&#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2564929"/>
            <a:ext cx="5976664" cy="1943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753110" y="323682"/>
            <a:ext cx="3818890" cy="549275"/>
          </a:xfrm>
        </p:spPr>
        <p:txBody>
          <a:bodyPr>
            <a:normAutofit fontScale="90000"/>
          </a:bodyPr>
          <a:lstStyle/>
          <a:p>
            <a:pPr algn="l"/>
            <a:r>
              <a:rPr lang="zh-CN" altLang="en-US" sz="2200" b="1" dirty="0">
                <a:solidFill>
                  <a:srgbClr val="936419"/>
                </a:solidFill>
                <a:latin typeface="微软雅黑" panose="020B0503020204020204" charset="-122"/>
                <a:ea typeface="微软雅黑" panose="020B0503020204020204" charset="-122"/>
                <a:cs typeface="+mn-cs"/>
                <a:sym typeface="+mn-ea"/>
              </a:rPr>
              <a:t>保险精准定价优势车险综合改革，从“车”到“人”的精准定价</a:t>
            </a:r>
            <a:br>
              <a:rPr lang="zh-CN" altLang="en-US" sz="2800" b="1" dirty="0">
                <a:solidFill>
                  <a:srgbClr val="936419"/>
                </a:solidFill>
                <a:latin typeface="微软雅黑" panose="020B0503020204020204" charset="-122"/>
                <a:ea typeface="微软雅黑" panose="020B0503020204020204" charset="-122"/>
                <a:cs typeface="+mn-cs"/>
              </a:rPr>
            </a:b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822960"/>
            <a:ext cx="7871460" cy="458908"/>
          </a:xfrm>
          <a:prstGeom prst="rect">
            <a:avLst/>
          </a:prstGeom>
          <a:noFill/>
        </p:spPr>
        <p:txBody>
          <a:bodyPr wrap="square" rtlCol="0" anchor="t">
            <a:spAutoFit/>
          </a:bodyPr>
          <a:lstStyle/>
          <a:p>
            <a:pPr algn="l">
              <a:lnSpc>
                <a:spcPct val="150000"/>
              </a:lnSpc>
            </a:pPr>
            <a:r>
              <a:rPr lang="zh-CN" b="1" dirty="0">
                <a:solidFill>
                  <a:schemeClr val="accent6"/>
                </a:solidFill>
                <a:latin typeface="微软雅黑" panose="020B0503020204020204" charset="-122"/>
                <a:ea typeface="微软雅黑" panose="020B0503020204020204" charset="-122"/>
                <a:sym typeface="+mn-ea"/>
              </a:rPr>
              <a:t>案例分析：</a:t>
            </a:r>
            <a:r>
              <a:rPr lang="zh-CN" altLang="en-US" b="1" dirty="0">
                <a:solidFill>
                  <a:schemeClr val="accent6"/>
                </a:solidFill>
                <a:latin typeface="微软雅黑" panose="020B0503020204020204" charset="-122"/>
                <a:ea typeface="微软雅黑" panose="020B0503020204020204" charset="-122"/>
                <a:sym typeface="+mn-ea"/>
              </a:rPr>
              <a:t>蚂蚁保险实现“千人千面”车险精准定价</a:t>
            </a:r>
            <a:endParaRPr lang="zh-CN" b="1" dirty="0">
              <a:latin typeface="微软雅黑" panose="020B0503020204020204" charset="-122"/>
              <a:ea typeface="微软雅黑" panose="020B0503020204020204" charset="-122"/>
              <a:sym typeface="+mn-ea"/>
            </a:endParaRPr>
          </a:p>
        </p:txBody>
      </p:sp>
      <p:sp>
        <p:nvSpPr>
          <p:cNvPr id="4" name="单圆角矩形 22"/>
          <p:cNvSpPr/>
          <p:nvPr>
            <p:custDataLst>
              <p:tags r:id="rId1"/>
            </p:custDataLst>
          </p:nvPr>
        </p:nvSpPr>
        <p:spPr>
          <a:xfrm>
            <a:off x="611560" y="1347614"/>
            <a:ext cx="7776864" cy="336737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98602" y="1478277"/>
            <a:ext cx="3289822" cy="1336071"/>
          </a:xfrm>
          <a:prstGeom prst="rect">
            <a:avLst/>
          </a:prstGeom>
          <a:noFill/>
        </p:spPr>
        <p:txBody>
          <a:bodyPr wrap="square">
            <a:spAutoFit/>
          </a:bodyPr>
          <a:lstStyle/>
          <a:p>
            <a:pPr algn="l">
              <a:lnSpc>
                <a:spcPct val="150000"/>
              </a:lnSpc>
            </a:pPr>
            <a:r>
              <a:rPr lang="zh-CN" altLang="zh-CN" sz="2000" b="1" dirty="0">
                <a:solidFill>
                  <a:schemeClr val="accent6"/>
                </a:solidFill>
                <a:latin typeface="微软雅黑" panose="020B0503020204020204" charset="-122"/>
                <a:ea typeface="微软雅黑" panose="020B0503020204020204" charset="-122"/>
                <a:sym typeface="+mn-ea"/>
              </a:rPr>
              <a:t>发起头脑风暴：</a:t>
            </a:r>
            <a:r>
              <a:rPr lang="zh-CN" altLang="zh-CN" sz="1800" kern="100" dirty="0">
                <a:effectLst/>
                <a:ea typeface="微软雅黑" panose="020B0503020204020204" charset="-122"/>
                <a:cs typeface="微软雅黑" panose="020B0503020204020204" charset="-122"/>
              </a:rPr>
              <a:t>讨论一下“车险分”与“信用分”之间的联系？</a:t>
            </a:r>
            <a:endParaRPr lang="zh-CN" altLang="zh-CN" dirty="0">
              <a:solidFill>
                <a:schemeClr val="tx1"/>
              </a:solidFill>
              <a:latin typeface="微软雅黑" panose="020B0503020204020204" charset="-122"/>
              <a:ea typeface="微软雅黑" panose="020B0503020204020204" charset="-122"/>
              <a:sym typeface="+mn-ea"/>
            </a:endParaRPr>
          </a:p>
        </p:txBody>
      </p:sp>
      <p:pic>
        <p:nvPicPr>
          <p:cNvPr id="10" name="图片 9" descr="图表, 图示, 漏斗图&#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80558" y="1478277"/>
            <a:ext cx="3691441" cy="25742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753110" y="323682"/>
            <a:ext cx="3818890" cy="549275"/>
          </a:xfrm>
        </p:spPr>
        <p:txBody>
          <a:bodyPr>
            <a:normAutofit fontScale="90000"/>
          </a:bodyPr>
          <a:lstStyle/>
          <a:p>
            <a:pPr algn="l"/>
            <a:r>
              <a:rPr lang="zh-CN" altLang="en-US" sz="2200" b="1" dirty="0">
                <a:solidFill>
                  <a:srgbClr val="936419"/>
                </a:solidFill>
                <a:latin typeface="微软雅黑" panose="020B0503020204020204" charset="-122"/>
                <a:ea typeface="微软雅黑" panose="020B0503020204020204" charset="-122"/>
                <a:cs typeface="+mn-cs"/>
                <a:sym typeface="+mn-ea"/>
              </a:rPr>
              <a:t>保险精准定价优势车险综合改革，从“车”到“人”的精准定价</a:t>
            </a:r>
            <a:br>
              <a:rPr lang="zh-CN" altLang="en-US" sz="2800" b="1" dirty="0">
                <a:solidFill>
                  <a:srgbClr val="936419"/>
                </a:solidFill>
                <a:latin typeface="微软雅黑" panose="020B0503020204020204" charset="-122"/>
                <a:ea typeface="微软雅黑" panose="020B0503020204020204" charset="-122"/>
                <a:cs typeface="+mn-cs"/>
              </a:rPr>
            </a:b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822960"/>
            <a:ext cx="7871460" cy="458908"/>
          </a:xfrm>
          <a:prstGeom prst="rect">
            <a:avLst/>
          </a:prstGeom>
          <a:noFill/>
        </p:spPr>
        <p:txBody>
          <a:bodyPr wrap="square" rtlCol="0" anchor="t">
            <a:spAutoFit/>
          </a:bodyPr>
          <a:lstStyle/>
          <a:p>
            <a:pPr algn="l">
              <a:lnSpc>
                <a:spcPct val="150000"/>
              </a:lnSpc>
            </a:pPr>
            <a:r>
              <a:rPr lang="zh-CN" b="1" dirty="0">
                <a:solidFill>
                  <a:schemeClr val="accent6"/>
                </a:solidFill>
                <a:latin typeface="微软雅黑" panose="020B0503020204020204" charset="-122"/>
                <a:ea typeface="微软雅黑" panose="020B0503020204020204" charset="-122"/>
                <a:sym typeface="+mn-ea"/>
              </a:rPr>
              <a:t>案例分析：</a:t>
            </a:r>
            <a:r>
              <a:rPr lang="zh-CN" altLang="en-US" b="1" dirty="0">
                <a:solidFill>
                  <a:schemeClr val="accent6"/>
                </a:solidFill>
                <a:latin typeface="微软雅黑" panose="020B0503020204020204" charset="-122"/>
                <a:ea typeface="微软雅黑" panose="020B0503020204020204" charset="-122"/>
                <a:sym typeface="+mn-ea"/>
              </a:rPr>
              <a:t>阳光财险（</a:t>
            </a:r>
            <a:r>
              <a:rPr lang="en-US" altLang="zh-CN" b="1" dirty="0">
                <a:solidFill>
                  <a:schemeClr val="accent6"/>
                </a:solidFill>
                <a:latin typeface="微软雅黑" panose="020B0503020204020204" charset="-122"/>
                <a:ea typeface="微软雅黑" panose="020B0503020204020204" charset="-122"/>
                <a:sym typeface="+mn-ea"/>
              </a:rPr>
              <a:t>IRC</a:t>
            </a:r>
            <a:r>
              <a:rPr lang="zh-CN" altLang="en-US" b="1" dirty="0">
                <a:solidFill>
                  <a:schemeClr val="accent6"/>
                </a:solidFill>
                <a:latin typeface="微软雅黑" panose="020B0503020204020204" charset="-122"/>
                <a:ea typeface="微软雅黑" panose="020B0503020204020204" charset="-122"/>
                <a:sym typeface="+mn-ea"/>
              </a:rPr>
              <a:t>理赔红黄蓝项目）</a:t>
            </a:r>
            <a:endParaRPr lang="zh-CN" b="1" dirty="0">
              <a:latin typeface="微软雅黑" panose="020B0503020204020204" charset="-122"/>
              <a:ea typeface="微软雅黑" panose="020B0503020204020204" charset="-122"/>
              <a:sym typeface="+mn-ea"/>
            </a:endParaRPr>
          </a:p>
        </p:txBody>
      </p:sp>
      <p:sp>
        <p:nvSpPr>
          <p:cNvPr id="4" name="单圆角矩形 22"/>
          <p:cNvSpPr/>
          <p:nvPr>
            <p:custDataLst>
              <p:tags r:id="rId1"/>
            </p:custDataLst>
          </p:nvPr>
        </p:nvSpPr>
        <p:spPr>
          <a:xfrm>
            <a:off x="1691680" y="1400607"/>
            <a:ext cx="4608511" cy="3433116"/>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示&#10;&#10;中度可信度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63688" y="1460668"/>
            <a:ext cx="4337050" cy="335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715066"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项目七 任务四 保险业大数据风控</a:t>
            </a:r>
            <a:endParaRPr lang="zh-CN" altLang="en-US" sz="24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3208665"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主讲教师：年艳 郭倩雯</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797324" y="1285688"/>
            <a:ext cx="4654995" cy="738876"/>
            <a:chOff x="2987824" y="1179392"/>
            <a:chExt cx="465499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8" y="1317998"/>
              <a:ext cx="373655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传统保险业的数字化转型</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797324" y="2169155"/>
            <a:ext cx="5015035" cy="738876"/>
            <a:chOff x="2987824" y="2192914"/>
            <a:chExt cx="50150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268" y="2331520"/>
              <a:ext cx="409659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互联网保险业的数字化转型</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797324" y="3052622"/>
            <a:ext cx="5159052" cy="738876"/>
            <a:chOff x="2987824" y="3201026"/>
            <a:chExt cx="5159052"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268" y="3339632"/>
              <a:ext cx="4240608"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中介类公司的数字化转型</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797324" y="987341"/>
            <a:ext cx="4654995" cy="738876"/>
            <a:chOff x="2987824" y="1179392"/>
            <a:chExt cx="465499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268" y="1317998"/>
              <a:ext cx="3736551"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保险业大数据风控的特征</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797324" y="1870808"/>
            <a:ext cx="5519092" cy="738876"/>
            <a:chOff x="2987824" y="2192914"/>
            <a:chExt cx="5519092"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zh-CN" altLang="en-US"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268" y="2331520"/>
              <a:ext cx="4600648"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大数据风控在保险行业中的应用</a:t>
              </a:r>
              <a:endParaRPr kumimoji="1"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797324" y="2754275"/>
            <a:ext cx="5519088" cy="969603"/>
            <a:chOff x="2987824" y="3201026"/>
            <a:chExt cx="5519088" cy="969603"/>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zh-CN" altLang="en-US"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267" y="3339632"/>
              <a:ext cx="460064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国内保险公司在大数据风控方面的探索</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826112" y="3727749"/>
            <a:ext cx="5519088" cy="969603"/>
            <a:chOff x="2987824" y="3201026"/>
            <a:chExt cx="5519088" cy="969603"/>
          </a:xfrm>
        </p:grpSpPr>
        <p:grpSp>
          <p:nvGrpSpPr>
            <p:cNvPr id="24" name="组合 23"/>
            <p:cNvGrpSpPr/>
            <p:nvPr/>
          </p:nvGrpSpPr>
          <p:grpSpPr>
            <a:xfrm>
              <a:off x="2987824" y="3201026"/>
              <a:ext cx="738875" cy="738876"/>
              <a:chOff x="2498710" y="2311467"/>
              <a:chExt cx="1748840" cy="1748840"/>
            </a:xfrm>
          </p:grpSpPr>
          <p:sp>
            <p:nvSpPr>
              <p:cNvPr id="27" name="椭圆 26"/>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4</a:t>
                </a:r>
                <a:endParaRPr lang="zh-CN" altLang="en-US" sz="2400" b="1" dirty="0">
                  <a:latin typeface="微软雅黑" panose="020B0503020204020204" charset="-122"/>
                  <a:ea typeface="微软雅黑" panose="020B0503020204020204" charset="-122"/>
                </a:endParaRPr>
              </a:p>
            </p:txBody>
          </p:sp>
          <p:sp>
            <p:nvSpPr>
              <p:cNvPr id="28" name="椭圆 27"/>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5" name="文本框 8"/>
            <p:cNvSpPr txBox="1"/>
            <p:nvPr/>
          </p:nvSpPr>
          <p:spPr>
            <a:xfrm>
              <a:off x="3906267" y="3339632"/>
              <a:ext cx="460064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我国保险业建立大数据风控体系存在问题</a:t>
              </a:r>
              <a:endPar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6" name="直接连接符 25"/>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rPr>
              <a:t>保险业大数据风控</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4" y="1275715"/>
            <a:ext cx="4104635" cy="1336071"/>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sz="1800" kern="100" dirty="0">
                <a:effectLst/>
                <a:ea typeface="微软雅黑" panose="020B0503020204020204" charset="-122"/>
                <a:cs typeface="微软雅黑" panose="020B0503020204020204" charset="-122"/>
              </a:rPr>
              <a:t>随着大数据的应用，保险风控哪些方面可以应用大数据？</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770829" y="1635646"/>
            <a:ext cx="2579370" cy="2579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保险可以利用哪些数据进行风险控制？</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rPr>
              <a:t>保险业大数据风控</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320659"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保险业大数据风控的特征</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824" y="1064835"/>
            <a:ext cx="7871460" cy="2536400"/>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基于场景化的互联网保险产品应运而生，伴随着保险产品的多样化、定制化特征，保险风险特征也越来越复杂化、多样化，风险的传播速度也越来也快，风险防范也越来越具有隐蔽性。</a:t>
            </a:r>
            <a:endParaRPr lang="en-US" alt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微软雅黑" panose="020B0503020204020204" charset="-122"/>
              </a:rPr>
              <a:t>大数据风控的特征</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004048" y="2139702"/>
            <a:ext cx="3124200" cy="23888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5112747"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大数据风控在保险行业中的应用</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0470" y="1053147"/>
            <a:ext cx="7871460" cy="2492990"/>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课堂讨论：</a:t>
            </a:r>
            <a:endParaRPr lang="zh-CN" altLang="en-US"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结合生活实际，保险哪些业务环节应用了大数据风控？</a:t>
            </a:r>
            <a:endParaRPr lang="en-US" altLang="zh-CN" dirty="0">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微软雅黑" panose="020B0503020204020204" charset="-122"/>
              </a:rPr>
              <a:t> 应用于保险业各业务环节</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应用于保险业各产品线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691475" y="2202181"/>
            <a:ext cx="3640455" cy="22758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6048851"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国内保险公司在大数据风控方面的探索</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2308324"/>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国内保险公司在大数据风控方面做了很多的探索：</a:t>
            </a:r>
            <a:endParaRPr lang="en-US" alt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行业车险信息集中平台</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buFont typeface="Wingdings" panose="05000000000000000000" pitchFamily="2" charset="2"/>
              <a:buChar char=""/>
              <a:tabLst>
                <a:tab pos="19812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众安在线财险保险公司</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buFont typeface="Wingdings" panose="05000000000000000000" pitchFamily="2" charset="2"/>
              <a:buChar char=""/>
              <a:tabLst>
                <a:tab pos="19812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定损宝</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756" y="1779662"/>
            <a:ext cx="4124872" cy="26575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737835"/>
            <a:ext cx="7871460" cy="1336071"/>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发起头脑风暴：</a:t>
            </a:r>
            <a:r>
              <a:rPr lang="zh-CN" altLang="en-US" dirty="0">
                <a:latin typeface="微软雅黑" panose="020B0503020204020204" charset="-122"/>
                <a:ea typeface="微软雅黑" panose="020B0503020204020204" charset="-122"/>
                <a:sym typeface="+mn-ea"/>
              </a:rPr>
              <a:t>利用大数据进行保险风控具有哪些优势</a:t>
            </a:r>
            <a:r>
              <a:rPr lang="zh-CN" dirty="0">
                <a:latin typeface="微软雅黑" panose="020B0503020204020204" charset="-122"/>
                <a:ea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sym typeface="+mn-ea"/>
            </a:endParaRPr>
          </a:p>
          <a:p>
            <a:pPr marL="285750" indent="-285750" algn="l" fontAlgn="auto">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5"/>
          <p:cNvSpPr>
            <a:spLocks noGrp="1"/>
          </p:cNvSpPr>
          <p:nvPr>
            <p:custDataLst>
              <p:tags r:id="rId2"/>
            </p:custDataLst>
          </p:nvPr>
        </p:nvSpPr>
        <p:spPr>
          <a:xfrm>
            <a:off x="827404" y="116205"/>
            <a:ext cx="6048851"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国内保险公司在大数据风控方面的探索</a:t>
            </a:r>
            <a:endParaRPr lang="zh-CN" altLang="en-US" sz="2700" b="1" dirty="0">
              <a:solidFill>
                <a:srgbClr val="936419"/>
              </a:solidFill>
              <a:latin typeface="微软雅黑" panose="020B0503020204020204" charset="-122"/>
              <a:ea typeface="微软雅黑" panose="020B0503020204020204" charset="-122"/>
              <a:cs typeface="+mn-cs"/>
            </a:endParaRPr>
          </a:p>
        </p:txBody>
      </p:sp>
      <p:pic>
        <p:nvPicPr>
          <p:cNvPr id="11" name="图片 10" descr="手里拿着游戏手柄的人&#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2038438"/>
            <a:ext cx="5616624" cy="278779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6270" y="737835"/>
            <a:ext cx="7871460" cy="874407"/>
          </a:xfrm>
          <a:prstGeom prst="rect">
            <a:avLst/>
          </a:prstGeom>
          <a:noFill/>
        </p:spPr>
        <p:txBody>
          <a:bodyPr wrap="square" rtlCol="0" anchor="t">
            <a:spAutoFit/>
          </a:bodyPr>
          <a:lstStyle/>
          <a:p>
            <a:pPr algn="l">
              <a:lnSpc>
                <a:spcPct val="150000"/>
              </a:lnSpc>
            </a:pPr>
            <a:r>
              <a:rPr lang="en-US" altLang="zh-CN" b="1" dirty="0">
                <a:solidFill>
                  <a:schemeClr val="accent6"/>
                </a:solidFill>
                <a:latin typeface="微软雅黑" panose="020B0503020204020204" charset="-122"/>
                <a:ea typeface="微软雅黑" panose="020B0503020204020204" charset="-122"/>
                <a:sym typeface="+mn-ea"/>
              </a:rPr>
              <a:t> </a:t>
            </a:r>
            <a:r>
              <a:rPr lang="en-US" altLang="zh-CN" b="1" dirty="0">
                <a:solidFill>
                  <a:schemeClr val="tx1"/>
                </a:solidFill>
                <a:latin typeface="微软雅黑" panose="020B0503020204020204" charset="-122"/>
                <a:ea typeface="微软雅黑" panose="020B0503020204020204" charset="-122"/>
                <a:sym typeface="+mn-ea"/>
              </a:rPr>
              <a:t>   </a:t>
            </a:r>
            <a:endParaRPr lang="en-US" altLang="zh-CN" b="1" dirty="0">
              <a:solidFill>
                <a:schemeClr val="tx1"/>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我国保险业建立大数据风控体系还存在以下问题：</a:t>
            </a:r>
            <a:endParaRPr lang="zh-CN" altLang="en-US" dirty="0">
              <a:latin typeface="微软雅黑" panose="020B0503020204020204" charset="-122"/>
              <a:ea typeface="微软雅黑" panose="020B0503020204020204" charset="-122"/>
              <a:sym typeface="+mn-ea"/>
            </a:endParaRPr>
          </a:p>
        </p:txBody>
      </p:sp>
      <p:sp>
        <p:nvSpPr>
          <p:cNvPr id="23" name="单圆角矩形 22"/>
          <p:cNvSpPr/>
          <p:nvPr>
            <p:custDataLst>
              <p:tags r:id="rId1"/>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5"/>
          <p:cNvSpPr>
            <a:spLocks noGrp="1"/>
          </p:cNvSpPr>
          <p:nvPr>
            <p:custDataLst>
              <p:tags r:id="rId2"/>
            </p:custDataLst>
          </p:nvPr>
        </p:nvSpPr>
        <p:spPr>
          <a:xfrm>
            <a:off x="827404" y="116205"/>
            <a:ext cx="6696924"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我国保险业建立大数据风控体系存在问题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12" name="文本框 11"/>
          <p:cNvSpPr txBox="1"/>
          <p:nvPr/>
        </p:nvSpPr>
        <p:spPr>
          <a:xfrm>
            <a:off x="628822" y="1817353"/>
            <a:ext cx="6384002" cy="2541080"/>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行业内外数据连接存在困难，数据共享不够</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数据真实度有待验证，保险业数据采集的深度和广度不够</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大数据分析人才储备缺乏</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法律保障尚不健全</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跨界竞争压力增大</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a:p>
            <a:pPr marL="342900" lvl="0" indent="-342900" algn="just">
              <a:lnSpc>
                <a:spcPct val="150000"/>
              </a:lnSpc>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监管界限不清晰，监管难度增加</a:t>
            </a:r>
            <a:endParaRPr lang="zh-CN" altLang="en-US" sz="1800" kern="100" dirty="0">
              <a:effectLst/>
              <a:latin typeface="Calibri" panose="020F0502020204030204" pitchFamily="34" charset="0"/>
              <a:ea typeface="微软雅黑" panose="020B0503020204020204" charset="-122"/>
              <a:cs typeface="微软雅黑" panose="020B0503020204020204" charset="-122"/>
            </a:endParaRPr>
          </a:p>
        </p:txBody>
      </p:sp>
      <p:pic>
        <p:nvPicPr>
          <p:cNvPr id="14" name="图片 13" descr="墙上挂着一幅画&#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2740548"/>
            <a:ext cx="2978416" cy="19409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rPr>
              <a:t>保险行业数字化转型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4" y="1275715"/>
            <a:ext cx="4104635" cy="1751570"/>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zh-CN" sz="1800" kern="100" dirty="0">
                <a:effectLst/>
                <a:ea typeface="微软雅黑" panose="020B0503020204020204" charset="-122"/>
                <a:cs typeface="微软雅黑" panose="020B0503020204020204" charset="-122"/>
              </a:rPr>
              <a:t>根据传统保险业、互联网保险业、中介类公司，大家能分别举出几个代表性公司吗？</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5770829" y="1635646"/>
            <a:ext cx="2579370" cy="25793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保险行业不断在数字化创新，大家能举例几个保险的数字化场景吗？</a:t>
            </a:r>
            <a:endParaRPr lang="zh-CN"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rPr>
              <a:t>保险行业数字化转型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680699"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传统保险业的数字化转型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33400" y="1440815"/>
            <a:ext cx="7871460" cy="2446824"/>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为积极应对数字化浪潮，传统保险基于不同的行业地位和资源禀赋，呈现出三种不同的数字化转型策略。</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zh-CN" sz="1800" kern="100" dirty="0">
                <a:effectLst/>
                <a:latin typeface="Calibri" panose="020F0502020204030204" pitchFamily="34" charset="0"/>
                <a:ea typeface="微软雅黑" panose="020B0503020204020204" charset="-122"/>
                <a:cs typeface="微软雅黑" panose="020B0503020204020204" charset="-122"/>
              </a:rPr>
              <a:t>传统保险业的现状</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传统保险业的挑战</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320659"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传统保险业的数字化转型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33400" y="1440815"/>
            <a:ext cx="7871460" cy="2446824"/>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为积极应对数字化浪潮，传统保险基于不同的行业地位和资源禀赋，呈现出三种不同的数字化转型策略。</a:t>
            </a:r>
            <a:endParaRPr lang="zh-CN" dirty="0">
              <a:solidFill>
                <a:schemeClr val="tx1"/>
              </a:solidFill>
              <a:latin typeface="微软雅黑" panose="020B0503020204020204" charset="-122"/>
              <a:ea typeface="微软雅黑" panose="020B0503020204020204" charset="-122"/>
              <a:sym typeface="+mn-ea"/>
            </a:endParaRPr>
          </a:p>
          <a:p>
            <a:pPr algn="l">
              <a:lnSpc>
                <a:spcPct val="150000"/>
              </a:lnSpc>
            </a:pP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zh-CN" sz="1800" kern="100" dirty="0">
                <a:effectLst/>
                <a:latin typeface="Calibri" panose="020F0502020204030204" pitchFamily="34" charset="0"/>
                <a:ea typeface="微软雅黑" panose="020B0503020204020204" charset="-122"/>
                <a:cs typeface="微软雅黑" panose="020B0503020204020204" charset="-122"/>
              </a:rPr>
              <a:t>传统保险业的现状</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zh-CN" sz="1800" kern="100" dirty="0">
                <a:effectLst/>
                <a:latin typeface="Calibri" panose="020F0502020204030204" pitchFamily="34" charset="0"/>
                <a:ea typeface="微软雅黑" panose="020B0503020204020204" charset="-122"/>
                <a:cs typeface="微软雅黑" panose="020B0503020204020204" charset="-122"/>
              </a:rPr>
              <a:t>传统保险业的挑战</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004048" y="2139702"/>
            <a:ext cx="3124200" cy="23888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608691"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互联网保险业的数字化转型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2446824"/>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以众安保险、泰康在线、易安保险和安心保险为代表四家互联网保险公司，在产品设计、业务模式、经营理念、科技投入方面与传统保险公司有较大差别。</a:t>
            </a:r>
            <a:endParaRPr lang="zh-CN" dirty="0">
              <a:solidFill>
                <a:schemeClr val="tx1"/>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charset="0"/>
              <a:buChar char="Ø"/>
            </a:pPr>
            <a:r>
              <a:rPr lang="zh-CN" altLang="en-US" sz="1800" kern="100" dirty="0">
                <a:effectLst/>
                <a:latin typeface="Calibri" panose="020F0502020204030204" pitchFamily="34" charset="0"/>
                <a:ea typeface="微软雅黑" panose="020B0503020204020204" charset="-122"/>
                <a:cs typeface="微软雅黑" panose="020B0503020204020204" charset="-122"/>
              </a:rPr>
              <a:t>互联网保险业的现状</a:t>
            </a:r>
            <a:endParaRPr lang="en-US" altLang="zh-CN" sz="1800" kern="100" dirty="0">
              <a:effectLst/>
              <a:latin typeface="Calibri" panose="020F0502020204030204" pitchFamily="34" charset="0"/>
              <a:ea typeface="微软雅黑" panose="020B0503020204020204" charset="-122"/>
              <a:cs typeface="微软雅黑" panose="020B0503020204020204" charset="-122"/>
            </a:endParaRPr>
          </a:p>
          <a:p>
            <a:pPr marL="285750" indent="-285750">
              <a:lnSpc>
                <a:spcPct val="150000"/>
              </a:lnSpc>
              <a:buFont typeface="Wingdings" panose="05000000000000000000" charset="0"/>
              <a:buChar char="Ø"/>
            </a:pPr>
            <a:endParaRPr lang="zh-CN" dirty="0">
              <a:solidFill>
                <a:schemeClr val="tx1"/>
              </a:solidFill>
              <a:latin typeface="微软雅黑" panose="020B0503020204020204" charset="-122"/>
              <a:ea typeface="微软雅黑" panose="020B0503020204020204" charset="-122"/>
              <a:sym typeface="+mn-ea"/>
            </a:endParaRPr>
          </a:p>
          <a:p>
            <a:pPr marL="342900" lvl="0" indent="-342900" algn="just">
              <a:buFont typeface="Wingdings" panose="05000000000000000000" pitchFamily="2" charset="2"/>
              <a:buChar char=""/>
              <a:tabLst>
                <a:tab pos="198120" algn="l"/>
              </a:tabLst>
            </a:pPr>
            <a:r>
              <a:rPr lang="zh-CN" altLang="en-US" sz="1800" kern="100" dirty="0">
                <a:effectLst/>
                <a:latin typeface="Calibri" panose="020F0502020204030204" pitchFamily="34" charset="0"/>
                <a:ea typeface="微软雅黑" panose="020B0503020204020204" charset="-122"/>
                <a:cs typeface="微软雅黑" panose="020B0503020204020204" charset="-122"/>
              </a:rPr>
              <a:t>互联网保险业的挑战</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形用户界面, 网站&#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942" y="2283718"/>
            <a:ext cx="3423164" cy="1919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5" name="标题 5"/>
          <p:cNvSpPr>
            <a:spLocks noGrp="1"/>
          </p:cNvSpPr>
          <p:nvPr>
            <p:custDataLst>
              <p:tags r:id="rId1"/>
            </p:custDataLst>
          </p:nvPr>
        </p:nvSpPr>
        <p:spPr>
          <a:xfrm>
            <a:off x="827404" y="116205"/>
            <a:ext cx="4320659" cy="5492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互联网保险业的数字化转型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6" name="文本框 5"/>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65372" y="1064835"/>
            <a:ext cx="7871460" cy="458908"/>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charset="-122"/>
                <a:ea typeface="微软雅黑" panose="020B0503020204020204" charset="-122"/>
                <a:sym typeface="+mn-ea"/>
              </a:rPr>
              <a:t>      发起讨论：</a:t>
            </a:r>
            <a:r>
              <a:rPr lang="zh-CN" altLang="zh-CN" sz="1800" kern="100" dirty="0">
                <a:effectLst/>
                <a:ea typeface="微软雅黑" panose="020B0503020204020204" charset="-122"/>
                <a:cs typeface="微软雅黑" panose="020B0503020204020204" charset="-122"/>
              </a:rPr>
              <a:t>传统保险业和互联网保险业的区别？</a:t>
            </a:r>
            <a:endParaRPr lang="zh-CN" dirty="0">
              <a:solidFill>
                <a:schemeClr val="tx1"/>
              </a:solidFill>
              <a:latin typeface="微软雅黑" panose="020B0503020204020204" charset="-122"/>
              <a:ea typeface="微软雅黑" panose="020B0503020204020204" charset="-122"/>
              <a:sym typeface="+mn-ea"/>
            </a:endParaRPr>
          </a:p>
        </p:txBody>
      </p:sp>
      <p:sp>
        <p:nvSpPr>
          <p:cNvPr id="11" name="单圆角矩形 22"/>
          <p:cNvSpPr/>
          <p:nvPr>
            <p:custDataLst>
              <p:tags r:id="rId2"/>
            </p:custDataLst>
          </p:nvPr>
        </p:nvSpPr>
        <p:spPr>
          <a:xfrm>
            <a:off x="335915" y="982345"/>
            <a:ext cx="8578215" cy="395922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672195"/>
            <a:ext cx="6534486" cy="3029106"/>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ISPRING_RESOURCE_PATHS_HASH_2" val="604b33db82748a16e951dcaecf34dec11d7d14a"/>
  <p:tag name="COMMONDATA" val="eyJoZGlkIjoiYzY5ODhjMDZhMmI3ZmFmMjk2MjRjNDg1M2Q0ZjhiZjUifQ=="/>
  <p:tag name="KSO_WPP_MARK_KEY" val="ff3b45bd-14e9-442e-95a8-29c75db7df0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2568</Words>
  <Application>WPS 演示</Application>
  <PresentationFormat>全屏显示(16:9)</PresentationFormat>
  <Paragraphs>335</Paragraphs>
  <Slides>38</Slides>
  <Notes>4</Notes>
  <HiddenSlides>0</HiddenSlides>
  <MMClips>0</MMClips>
  <ScaleCrop>false</ScaleCrop>
  <HeadingPairs>
    <vt:vector size="6" baseType="variant">
      <vt:variant>
        <vt:lpstr>已用的字体</vt:lpstr>
      </vt:variant>
      <vt:variant>
        <vt:i4>9</vt:i4>
      </vt:variant>
      <vt:variant>
        <vt:lpstr>主题</vt:lpstr>
      </vt:variant>
      <vt:variant>
        <vt:i4>28</vt:i4>
      </vt:variant>
      <vt:variant>
        <vt:lpstr>幻灯片标题</vt:lpstr>
      </vt:variant>
      <vt:variant>
        <vt:i4>38</vt:i4>
      </vt:variant>
    </vt:vector>
  </HeadingPairs>
  <TitlesOfParts>
    <vt:vector size="75" baseType="lpstr">
      <vt:lpstr>Arial</vt:lpstr>
      <vt:lpstr>宋体</vt:lpstr>
      <vt:lpstr>Wingdings</vt:lpstr>
      <vt:lpstr>Arial</vt:lpstr>
      <vt:lpstr>微软雅黑</vt:lpstr>
      <vt:lpstr>Wingdings</vt:lpstr>
      <vt:lpstr>Calibri</vt:lpstr>
      <vt:lpstr>Times New Roman</vt:lpstr>
      <vt:lpstr>Arial Unicode MS</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PowerPoint 演示文稿</vt:lpstr>
      <vt:lpstr>PowerPoint 演示文稿</vt:lpstr>
      <vt:lpstr>PowerPoint 演示文稿</vt:lpstr>
      <vt:lpstr>保险行业数字化转型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保险精准营销&amp;保险精定价</vt:lpstr>
      <vt:lpstr>PowerPoint 演示文稿</vt:lpstr>
      <vt:lpstr>PowerPoint 演示文稿</vt:lpstr>
      <vt:lpstr>PowerPoint 演示文稿</vt:lpstr>
      <vt:lpstr>PowerPoint 演示文稿</vt:lpstr>
      <vt:lpstr>保险精准营销</vt:lpstr>
      <vt:lpstr>PowerPoint 演示文稿</vt:lpstr>
      <vt:lpstr>PowerPoint 演示文稿</vt:lpstr>
      <vt:lpstr>PowerPoint 演示文稿</vt:lpstr>
      <vt:lpstr>PowerPoint 演示文稿</vt:lpstr>
      <vt:lpstr>保险精准定价优势车险综合改革，从“车”到“人”的精准定价 </vt:lpstr>
      <vt:lpstr>保险精准定价优势车险综合改革，从“车”到“人”的精准定价 </vt:lpstr>
      <vt:lpstr>PowerPoint 演示文稿</vt:lpstr>
      <vt:lpstr>PowerPoint 演示文稿</vt:lpstr>
      <vt:lpstr>PowerPoint 演示文稿</vt:lpstr>
      <vt:lpstr>PowerPoint 演示文稿</vt:lpstr>
      <vt:lpstr>保险业大数据风控</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665</cp:revision>
  <dcterms:created xsi:type="dcterms:W3CDTF">2017-08-18T02:25:00Z</dcterms:created>
  <dcterms:modified xsi:type="dcterms:W3CDTF">2024-02-05T10:58:40Z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91795E731A654E3E9AE593433FF67597_13</vt:lpwstr>
  </property>
  <property fmtid="{D5CDD505-2E9C-101B-9397-08002B2CF9AE}" pid="3" name="KSOProductBuildVer">
    <vt:lpwstr>2052-12.1.0.16250</vt:lpwstr>
  </property>
</Properties>
</file>